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59" r:id="rId6"/>
    <p:sldId id="260" r:id="rId7"/>
    <p:sldId id="268" r:id="rId8"/>
    <p:sldId id="273" r:id="rId9"/>
    <p:sldId id="276" r:id="rId10"/>
    <p:sldId id="274" r:id="rId11"/>
    <p:sldId id="277" r:id="rId12"/>
    <p:sldId id="275" r:id="rId13"/>
    <p:sldId id="278" r:id="rId14"/>
    <p:sldId id="279" r:id="rId15"/>
    <p:sldId id="284" r:id="rId16"/>
    <p:sldId id="280" r:id="rId17"/>
    <p:sldId id="282" r:id="rId18"/>
    <p:sldId id="283" r:id="rId19"/>
    <p:sldId id="267" r:id="rId20"/>
    <p:sldId id="264" r:id="rId21"/>
    <p:sldId id="265" r:id="rId22"/>
  </p:sldIdLst>
  <p:sldSz cx="9144000" cy="5143500" type="screen16x9"/>
  <p:notesSz cx="6858000" cy="9144000"/>
  <p:embeddedFontLst>
    <p:embeddedFont>
      <p:font typeface="Inter" panose="020B0604020202020204" charset="0"/>
      <p:regular r:id="rId24"/>
      <p:bold r:id="rId25"/>
      <p:italic r:id="rId26"/>
      <p:boldItalic r:id="rId27"/>
    </p:embeddedFont>
    <p:embeddedFont>
      <p:font typeface="Inter SemiBol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65" autoAdjust="0"/>
  </p:normalViewPr>
  <p:slideViewPr>
    <p:cSldViewPr snapToGrid="0">
      <p:cViewPr varScale="1">
        <p:scale>
          <a:sx n="102" d="100"/>
          <a:sy n="102" d="100"/>
        </p:scale>
        <p:origin x="663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F4784C2-7074-DFF0-D7B8-A0D18DBE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E1591C2-4A68-D928-32C3-6263FCBF3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9F31DA5-A41E-FCDE-BFFE-03B1CA9FB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47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B43488B-EC5E-3529-D2E7-26A5C4F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470F2D5-6154-8F5E-297F-E40EDE1F9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AC236111-2541-411E-DA5E-52BFA6E17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0CF93C5-F69A-DAC1-4D41-EB9A7B12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55043C4D-36A6-AEB3-6E7B-FA5683AFA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88944DD0-0653-12BD-0C3C-5A2433AE7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8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C8482FC-6603-4F77-04C7-5696F6E8D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B129B1B-F14A-C72A-5392-70BE09841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9AFA394-7306-E747-2AC9-371F5F79A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4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4C0A898-62D2-E0A3-5635-4E13DF71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6B1C977E-46D1-D6DA-A43C-57659A573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C0E94ABB-E5C5-B1C1-DFDD-E7EA61E529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503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9282174A-45CC-8F8B-4181-8A505C18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BC234BAA-CA7B-6ADD-1179-70420D1F04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71A94E71-1D4E-FB0B-C24F-33E06EC28C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2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39BDC77-6208-F22E-1CAC-5F4B4CC8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95FEA96E-F3E2-1AB6-9AFD-4EB7EE59A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E0B3539-3187-9E3D-6EA1-DBDE8CF45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2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07FE8ED-0B01-7BBC-C1CA-90984BC3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795961C3-365D-EC83-42CA-ABEBE213A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7512C-4253-B087-151A-2DB03471B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88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6B49F98-62A0-3F17-F5B6-14C6C960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185C560-F60A-F5EA-A692-5DA9B9C4F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DC38C-E277-CA8C-1BCA-1BE8CEA10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08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5C51790-7740-7538-A046-FEBC07F1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>
            <a:extLst>
              <a:ext uri="{FF2B5EF4-FFF2-40B4-BE49-F238E27FC236}">
                <a16:creationId xmlns:a16="http://schemas.microsoft.com/office/drawing/2014/main" id="{DAC00271-788A-1BA1-72B9-8CCDBE10B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>
            <a:extLst>
              <a:ext uri="{FF2B5EF4-FFF2-40B4-BE49-F238E27FC236}">
                <a16:creationId xmlns:a16="http://schemas.microsoft.com/office/drawing/2014/main" id="{FAE18167-D589-4639-8EE9-DF90FEAA0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1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France Adventure Planner is more than just a weather-based trip planner. It is a fully automated application that not only provides real-time insights for users but also stores data for advanced analysis. By leveraging data collection, processing, and visualization, the project offers both immediate usability and long-term analytical value.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F809E63-36D5-6494-EDD6-2C2DFAB8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1709191A-6BBE-BE05-4A1D-17F9C45B3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CF30F76D-778B-3B89-BF81-8D7EA19A6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9C7CCC2-20B8-6815-8420-6EE30367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6C077A65-9BAA-DA94-09AF-7BE3A89D0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72AD6C2E-CDE8-813C-8963-9B74F0D4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Explanation of the Data for This Analysis</a:t>
            </a:r>
          </a:p>
          <a:p>
            <a:r>
              <a:rPr lang="en-US" dirty="0"/>
              <a:t>To evaluate the </a:t>
            </a:r>
            <a:r>
              <a:rPr lang="en-US" b="1" dirty="0"/>
              <a:t>reliability of weather forecasts</a:t>
            </a:r>
            <a:r>
              <a:rPr lang="en-US" dirty="0"/>
              <a:t> across France, I collected meteorological data for </a:t>
            </a:r>
            <a:r>
              <a:rPr lang="en-US" b="1" dirty="0"/>
              <a:t>50 cities</a:t>
            </a:r>
            <a:r>
              <a:rPr lang="en-US" dirty="0"/>
              <a:t> from a larger dataset of </a:t>
            </a:r>
            <a:r>
              <a:rPr lang="en-US" b="1" dirty="0"/>
              <a:t>250 locations</a:t>
            </a:r>
            <a:r>
              <a:rPr lang="en-US" dirty="0"/>
              <a:t>.</a:t>
            </a:r>
          </a:p>
          <a:p>
            <a:r>
              <a:rPr lang="en-US" dirty="0"/>
              <a:t>The data was recorded over a </a:t>
            </a:r>
            <a:r>
              <a:rPr lang="en-US" b="1" dirty="0"/>
              <a:t>two-month period</a:t>
            </a:r>
            <a:r>
              <a:rPr lang="en-US" dirty="0"/>
              <a:t> from </a:t>
            </a:r>
            <a:r>
              <a:rPr lang="en-US" b="1" dirty="0"/>
              <a:t>December 5, 2024, to February 7, 2025</a:t>
            </a:r>
            <a:r>
              <a:rPr lang="en-US" dirty="0"/>
              <a:t>, and was structured into </a:t>
            </a:r>
            <a:r>
              <a:rPr lang="en-US" b="1" dirty="0"/>
              <a:t>5 separate files</a:t>
            </a:r>
            <a:r>
              <a:rPr lang="en-US" dirty="0"/>
              <a:t>, each corresponding to a different forecast horizon: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1</a:t>
            </a:r>
            <a:r>
              <a:rPr lang="en-US" dirty="0"/>
              <a:t> → Weather forecast for </a:t>
            </a:r>
            <a:r>
              <a:rPr lang="en-US" b="1" dirty="0"/>
              <a:t>the next day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2</a:t>
            </a:r>
            <a:r>
              <a:rPr lang="en-US" dirty="0"/>
              <a:t> → Weather forecast for </a:t>
            </a:r>
            <a:r>
              <a:rPr lang="en-US" b="1" dirty="0"/>
              <a:t>two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3</a:t>
            </a:r>
            <a:r>
              <a:rPr lang="en-US" dirty="0"/>
              <a:t> → Weather forecast for </a:t>
            </a:r>
            <a:r>
              <a:rPr lang="en-US" b="1" dirty="0"/>
              <a:t>three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4</a:t>
            </a:r>
            <a:r>
              <a:rPr lang="en-US" dirty="0"/>
              <a:t> → Weather forecast for </a:t>
            </a:r>
            <a:r>
              <a:rPr lang="en-US" b="1" dirty="0"/>
              <a:t>four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5</a:t>
            </a:r>
            <a:r>
              <a:rPr lang="en-US" dirty="0"/>
              <a:t> → Weather forecast for </a:t>
            </a:r>
            <a:r>
              <a:rPr lang="en-US" b="1" dirty="0"/>
              <a:t>five days ahead</a:t>
            </a:r>
            <a:endParaRPr lang="en-US" dirty="0"/>
          </a:p>
          <a:p>
            <a:r>
              <a:rPr lang="en-US" dirty="0"/>
              <a:t>This segmentation allows for a detailed comparison of </a:t>
            </a:r>
            <a:r>
              <a:rPr lang="en-US" b="1" dirty="0"/>
              <a:t>forecast accuracy over time</a:t>
            </a:r>
            <a:r>
              <a:rPr lang="en-US" dirty="0"/>
              <a:t>, helping to identify </a:t>
            </a:r>
            <a:r>
              <a:rPr lang="en-US" b="1" dirty="0"/>
              <a:t>which locations have the most reliable weather predictions</a:t>
            </a:r>
            <a:r>
              <a:rPr lang="en-US" dirty="0"/>
              <a:t> in France.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16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F893623-240D-500D-A88A-92946754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A2E7E34-8FC0-7E2E-9BE3-6621FC031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B944E7EE-33FD-9C05-BD29-7C8EC29A3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05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DB1ED8C6-35DD-C0FA-8705-C968CC9E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AE44771F-1D35-B9D8-356B-19D7E2B8D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6CC9FC3-EAE1-064C-1238-B5985C8B2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Analysis</a:t>
            </a:r>
            <a:endParaRPr sz="21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783785"/>
            <a:ext cx="7748442" cy="75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France Adventure Planner:</a:t>
            </a:r>
            <a:endParaRPr sz="40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8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Looking for a weekend getaway destination?	</a:t>
            </a:r>
            <a:endParaRPr sz="2800" dirty="0">
              <a:solidFill>
                <a:schemeClr val="bg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A49E4-FD56-CB9B-6F07-FEE320DA37E5}"/>
              </a:ext>
            </a:extLst>
          </p:cNvPr>
          <p:cNvSpPr txBox="1"/>
          <p:nvPr/>
        </p:nvSpPr>
        <p:spPr>
          <a:xfrm>
            <a:off x="260626" y="4506723"/>
            <a:ext cx="410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Jean-Baptiste Allombert</a:t>
            </a:r>
          </a:p>
        </p:txBody>
      </p:sp>
      <p:pic>
        <p:nvPicPr>
          <p:cNvPr id="3" name="Image 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DF33CC-02EF-2A51-5640-5947741B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769" y="173237"/>
            <a:ext cx="1387061" cy="1387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BACC8A44-0EE0-CD84-BB25-D773A0C8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263E75C3-E94B-F0C2-D8DF-25E12A7C8C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5F7C9A1-F98C-DB40-29BA-1FB0D2681C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64FBB62-BF63-E12B-AC06-F48954C207B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238D84D-79C8-CF22-4703-226EFC9C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4008E539-2457-7D62-CE2C-68B0BC1DBAD0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Chamonix	 -0,89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Mulhouse	 3,15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Annecy		 3,23 °C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7A27D33D-2411-5E84-0139-7374A3028E0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Toulon 		11,16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Marseille 	10,76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	                  10,66 °C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1F892B-D399-D8A8-0462-385340A1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0" y="2561092"/>
            <a:ext cx="4486735" cy="2241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9621AF-D143-0388-1218-3A4070AEF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274"/>
            <a:ext cx="4572000" cy="22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2FD78CA2-65DA-CCDF-3052-22B8F5D6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266110F-6359-D242-4988-3B426FBB68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F4BA8B2C-F079-F717-5A59-9879381D74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F5E48F1-F01E-8E18-FBDC-4FB9655D50A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5E938CD-6C20-2E70-C492-A38DA42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5" name="Image 4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26330D29-A5A0-9B6B-1C91-2E0CCC44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409"/>
            <a:ext cx="9144000" cy="3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5D3FC43-52CB-5BC5-8318-7CCD69F9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FA22962A-214B-A60E-3268-357FB65C3B2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 </a:t>
            </a:r>
            <a:r>
              <a:rPr lang="fr" sz="18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(Score max 520)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A04D1108-1A5E-AADA-D84B-0CC05503E0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0D4F3109-98AF-A3D2-3C83-1DB018297A2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4E522CE-B9B8-F85A-F979-66DCD906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B913B55A-0AFB-2EC7-9FD4-856AC4AA1758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Biarritz		159,06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Bayonne		153,45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149,27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2A6820C8-EDA7-1B43-1EDF-7CA09CD58B1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 		45,76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Avignon	 	48,69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	49,40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5A8612-F6CD-1921-4669-B299E2056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2575406"/>
            <a:ext cx="4582225" cy="22890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3EF30B-156A-7059-A148-C8E4A128A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941" y="2575406"/>
            <a:ext cx="4531238" cy="22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7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26A4CB0-A815-E3F1-2526-B379EB8D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837713ED-FC2F-00DB-B1E7-80356593E5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E9443C6-2DB1-F7A8-0A34-8178F3ABF6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5858EB5-1FA2-38E5-5C58-4D469B3DC65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D71CE06-8F74-29A7-3B72-6FAD76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4E548A07-79E9-09D1-2AC8-33F7533A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4334"/>
            <a:ext cx="9144000" cy="3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48AC488B-56AD-72B0-A640-5A49300D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368329E2-23C6-E090-5B53-C52CE5E52EB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E5FEB369-5919-C1CC-0765-02F3BBFB05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9D0EBD81-3A85-D018-3E92-EEA7AEC20E3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B2F0253C-2817-D665-368B-E4272E014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3A47354-19E8-A271-4D18-9E1AB5823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562127"/>
              </p:ext>
            </p:extLst>
          </p:nvPr>
        </p:nvGraphicFramePr>
        <p:xfrm>
          <a:off x="311151" y="2180492"/>
          <a:ext cx="8521698" cy="2283655"/>
        </p:xfrm>
        <a:graphic>
          <a:graphicData uri="http://schemas.openxmlformats.org/drawingml/2006/table">
            <a:tbl>
              <a:tblPr/>
              <a:tblGrid>
                <a:gridCol w="101600">
                  <a:extLst>
                    <a:ext uri="{9D8B030D-6E8A-4147-A177-3AD203B41FA5}">
                      <a16:colId xmlns:a16="http://schemas.microsoft.com/office/drawing/2014/main" val="1043995"/>
                    </a:ext>
                  </a:extLst>
                </a:gridCol>
                <a:gridCol w="2002203">
                  <a:extLst>
                    <a:ext uri="{9D8B030D-6E8A-4147-A177-3AD203B41FA5}">
                      <a16:colId xmlns:a16="http://schemas.microsoft.com/office/drawing/2014/main" val="3671556257"/>
                    </a:ext>
                  </a:extLst>
                </a:gridCol>
                <a:gridCol w="1303606">
                  <a:extLst>
                    <a:ext uri="{9D8B030D-6E8A-4147-A177-3AD203B41FA5}">
                      <a16:colId xmlns:a16="http://schemas.microsoft.com/office/drawing/2014/main" val="828133303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149146491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1323817549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96263393"/>
                    </a:ext>
                  </a:extLst>
                </a:gridCol>
                <a:gridCol w="1128443">
                  <a:extLst>
                    <a:ext uri="{9D8B030D-6E8A-4147-A177-3AD203B41FA5}">
                      <a16:colId xmlns:a16="http://schemas.microsoft.com/office/drawing/2014/main" val="389841047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r" fontAlgn="ctr"/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1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>
                          <a:effectLst/>
                        </a:rPr>
                        <a:t>Score at 2 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3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4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213757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Chamonix-Mont-Blanc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86.95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82.54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78.70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76.58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81.19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498410"/>
                  </a:ext>
                </a:extLst>
              </a:tr>
              <a:tr h="318868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Nice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84.95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82.88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80.98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73.06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80.47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757065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Toulon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85.63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81.76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79.61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74.30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80.32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231270"/>
                  </a:ext>
                </a:extLst>
              </a:tr>
              <a:tr h="347003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Aix-en-Provence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84.81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80.84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77.28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71.82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78.69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526491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Nîmes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83.55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81.41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77.68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71.84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78.62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579305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5349FE87-1A5C-140E-9DEE-0BC34640B26F}"/>
              </a:ext>
            </a:extLst>
          </p:cNvPr>
          <p:cNvSpPr txBox="1"/>
          <p:nvPr/>
        </p:nvSpPr>
        <p:spPr>
          <a:xfrm>
            <a:off x="311151" y="1598725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Most reliable cities for weather predictions :</a:t>
            </a:r>
          </a:p>
        </p:txBody>
      </p:sp>
    </p:spTree>
    <p:extLst>
      <p:ext uri="{BB962C8B-B14F-4D97-AF65-F5344CB8AC3E}">
        <p14:creationId xmlns:p14="http://schemas.microsoft.com/office/powerpoint/2010/main" val="95395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C5AC023-9687-1E93-4F38-5A9ED9662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E5098507-D0FD-3B71-9C9D-5CD68101298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AAFFAB05-7C6B-ACE3-E47E-19BF0B5E0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82EEB11-14B6-792F-A8EA-E0D6CEFDFF7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F430BB0-14EA-0C34-4D77-451FEFE3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9E144C-F4D8-8AAC-B85B-A77A3EA4CC1C}"/>
              </a:ext>
            </a:extLst>
          </p:cNvPr>
          <p:cNvSpPr txBox="1"/>
          <p:nvPr/>
        </p:nvSpPr>
        <p:spPr>
          <a:xfrm>
            <a:off x="311151" y="1598725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Least reliable cities for weather predictions :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B52A723-E322-A413-6C2B-100A328B1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80778"/>
              </p:ext>
            </p:extLst>
          </p:nvPr>
        </p:nvGraphicFramePr>
        <p:xfrm>
          <a:off x="304800" y="2180492"/>
          <a:ext cx="8528049" cy="2283655"/>
        </p:xfrm>
        <a:graphic>
          <a:graphicData uri="http://schemas.openxmlformats.org/drawingml/2006/table">
            <a:tbl>
              <a:tblPr/>
              <a:tblGrid>
                <a:gridCol w="101600">
                  <a:extLst>
                    <a:ext uri="{9D8B030D-6E8A-4147-A177-3AD203B41FA5}">
                      <a16:colId xmlns:a16="http://schemas.microsoft.com/office/drawing/2014/main" val="1043995"/>
                    </a:ext>
                  </a:extLst>
                </a:gridCol>
                <a:gridCol w="2008554">
                  <a:extLst>
                    <a:ext uri="{9D8B030D-6E8A-4147-A177-3AD203B41FA5}">
                      <a16:colId xmlns:a16="http://schemas.microsoft.com/office/drawing/2014/main" val="3671556257"/>
                    </a:ext>
                  </a:extLst>
                </a:gridCol>
                <a:gridCol w="1303606">
                  <a:extLst>
                    <a:ext uri="{9D8B030D-6E8A-4147-A177-3AD203B41FA5}">
                      <a16:colId xmlns:a16="http://schemas.microsoft.com/office/drawing/2014/main" val="828133303"/>
                    </a:ext>
                  </a:extLst>
                </a:gridCol>
                <a:gridCol w="1308295">
                  <a:extLst>
                    <a:ext uri="{9D8B030D-6E8A-4147-A177-3AD203B41FA5}">
                      <a16:colId xmlns:a16="http://schemas.microsoft.com/office/drawing/2014/main" val="149146491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1323817549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96263393"/>
                    </a:ext>
                  </a:extLst>
                </a:gridCol>
                <a:gridCol w="1128443">
                  <a:extLst>
                    <a:ext uri="{9D8B030D-6E8A-4147-A177-3AD203B41FA5}">
                      <a16:colId xmlns:a16="http://schemas.microsoft.com/office/drawing/2014/main" val="389841047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r" fontAlgn="ctr"/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1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>
                          <a:effectLst/>
                        </a:rPr>
                        <a:t>Score at 2 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3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Score at 4 </a:t>
                      </a:r>
                      <a:r>
                        <a:rPr lang="fr-FR" b="1" dirty="0" err="1">
                          <a:effectLst/>
                        </a:rPr>
                        <a:t>day</a:t>
                      </a:r>
                      <a:endParaRPr lang="fr-FR" b="1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213757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Rennes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76.62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68.96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62.94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58.74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66.82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498410"/>
                  </a:ext>
                </a:extLst>
              </a:tr>
              <a:tr h="318868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Nantes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77.40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69.08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63.68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60.92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67.77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757065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Clermont-Ferrand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77.70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70.20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65.85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57.53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67.82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231270"/>
                  </a:ext>
                </a:extLst>
              </a:tr>
              <a:tr h="347003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Reims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77.68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70.93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65.12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58.30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68.01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526491"/>
                  </a:ext>
                </a:extLst>
              </a:tr>
              <a:tr h="328246">
                <a:tc>
                  <a:txBody>
                    <a:bodyPr/>
                    <a:lstStyle/>
                    <a:p>
                      <a:pPr algn="r" fontAlgn="ctr"/>
                      <a:endParaRPr lang="fr-FR" b="0" dirty="0">
                        <a:effectLst/>
                      </a:endParaRPr>
                    </a:p>
                  </a:txBody>
                  <a:tcPr marL="38100" marR="38100" marT="19050" marB="1905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b="1" dirty="0">
                          <a:effectLst/>
                        </a:rPr>
                        <a:t>Le Mans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78.11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70.31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64.47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59.62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68.13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579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4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EDBC0292-2BB2-A2DF-6A6E-25A5B461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E41CCEE6-FC00-E40B-67BF-AB937BACA83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3B9E3B84-154F-58E3-C649-F7DB3145B6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898E9252-9B55-B037-0327-31EDEE7F5FE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136D425F-8494-4385-7685-6618ABD4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6" name="Image 5" descr="Une image contenant carte, atlas, texte&#10;&#10;Le contenu généré par l’IA peut être incorrect.">
            <a:extLst>
              <a:ext uri="{FF2B5EF4-FFF2-40B4-BE49-F238E27FC236}">
                <a16:creationId xmlns:a16="http://schemas.microsoft.com/office/drawing/2014/main" id="{30443676-9E83-921F-2515-4DDCF463A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1044950"/>
            <a:ext cx="9144000" cy="3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9F9A97F4-BB07-6A80-CB95-81DD3950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1C2AF063-0BBE-1F0C-6A5B-F6722C357CA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6DDF420-B07C-BDF3-5489-4A2E9D38FB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DF1C016-FDA9-50D0-F21B-25BCCA8722D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7DDE588-D9D7-D772-B34C-81C91C5C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0EF74-D0F2-F39A-B94D-9CB9A8B19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5" y="996707"/>
            <a:ext cx="2949738" cy="1986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CA8F24-1229-D097-1EC6-7BBEA87F5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55" y="919429"/>
            <a:ext cx="2949738" cy="19862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470493-5BF7-2474-0B20-D6502AC12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758" y="2905727"/>
            <a:ext cx="2949738" cy="19862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9856A5-A28D-A20B-8E14-8248600D7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274" y="2905726"/>
            <a:ext cx="2949739" cy="19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39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F63CD6E-6B9E-734B-7770-1B122BD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A05114F-2043-DB06-594E-71C40A5CF92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11A5A2AB-63DF-D023-7B0E-350978E727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3ADB5408-3B08-58A1-9623-DC5AD2CAFBF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833C2099-0521-0283-C7EB-81C5E1FE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D92C142-D11E-4DE9-8E5D-FA8ABF4B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4" y="927062"/>
            <a:ext cx="2960755" cy="1971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5C133B-0A40-DE10-4FD9-291ACF57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3" y="2898091"/>
            <a:ext cx="2943616" cy="19680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9D25CC-C14D-C1F8-46E2-4B503267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656" y="940833"/>
            <a:ext cx="2901158" cy="196489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1F484D-5049-2712-F771-D7496F5A7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656" y="2895079"/>
            <a:ext cx="2927064" cy="19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4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0A0FF479-97D5-9DC2-976C-4E5EDE94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>
            <a:extLst>
              <a:ext uri="{FF2B5EF4-FFF2-40B4-BE49-F238E27FC236}">
                <a16:creationId xmlns:a16="http://schemas.microsoft.com/office/drawing/2014/main" id="{15B7B687-8275-9818-98AF-AEE6705E5DC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Improvements: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>
            <a:extLst>
              <a:ext uri="{FF2B5EF4-FFF2-40B4-BE49-F238E27FC236}">
                <a16:creationId xmlns:a16="http://schemas.microsoft.com/office/drawing/2014/main" id="{18DBE27A-633A-B5CB-6BD7-3478EBBB47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>
            <a:extLst>
              <a:ext uri="{FF2B5EF4-FFF2-40B4-BE49-F238E27FC236}">
                <a16:creationId xmlns:a16="http://schemas.microsoft.com/office/drawing/2014/main" id="{A4DA3BC7-2D4B-729B-E97D-0D50BBF2932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CD208-C3D2-312F-B76A-AB1A86B4E995}"/>
              </a:ext>
            </a:extLst>
          </p:cNvPr>
          <p:cNvSpPr txBox="1"/>
          <p:nvPr/>
        </p:nvSpPr>
        <p:spPr>
          <a:xfrm>
            <a:off x="1353077" y="1688990"/>
            <a:ext cx="6437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Increased data storage capacity : </a:t>
            </a:r>
            <a:r>
              <a:rPr lang="fr" sz="1400" dirty="0">
                <a:solidFill>
                  <a:schemeClr val="dk2"/>
                </a:solidFill>
              </a:rPr>
              <a:t>Expanding storage capacity to retain more historical weather data.</a:t>
            </a: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Paris activity page on the App : </a:t>
            </a:r>
            <a:r>
              <a:rPr lang="fr" dirty="0">
                <a:solidFill>
                  <a:schemeClr val="dk2"/>
                </a:solidFill>
              </a:rPr>
              <a:t>Developing a dedicated  page providing users with recommendations for cultural activities, concert etc…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Theme Parks and attractions page : </a:t>
            </a:r>
            <a:r>
              <a:rPr lang="fr" dirty="0">
                <a:solidFill>
                  <a:schemeClr val="dk2"/>
                </a:solidFill>
              </a:rPr>
              <a:t>Adding a section for amusement parks in France including DisneyLand, Futuroscope and others.</a:t>
            </a: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400" dirty="0">
              <a:solidFill>
                <a:schemeClr val="dk2"/>
              </a:solidFill>
            </a:endParaRPr>
          </a:p>
          <a:p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2234BC48-69A5-B590-481E-7A45A6CE9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81765" y="1202548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overview : </a:t>
            </a:r>
            <a:endParaRPr sz="24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1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The France Adventure Planner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collecting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analysing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hotel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data to help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Parisians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choose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the best weekend destination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real-time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conditions</a:t>
            </a:r>
            <a:endParaRPr sz="12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726000" y="1184575"/>
            <a:ext cx="4980678" cy="3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>
                <a:solidFill>
                  <a:schemeClr val="dk2"/>
                </a:solidFill>
              </a:rPr>
              <a:t>Multiple sources :</a:t>
            </a:r>
            <a:endParaRPr sz="2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OpenWeatherMap API </a:t>
            </a:r>
            <a:r>
              <a:rPr lang="fr" sz="1500" dirty="0">
                <a:solidFill>
                  <a:schemeClr val="dk2"/>
                </a:solidFill>
              </a:rPr>
              <a:t>	</a:t>
            </a:r>
            <a:r>
              <a:rPr lang="fr" sz="1200" dirty="0">
                <a:solidFill>
                  <a:schemeClr val="dk2"/>
                </a:solidFill>
              </a:rPr>
              <a:t>Provides detailed weather forecasts (temperature, weather conditions, rain probability, etc)</a:t>
            </a:r>
            <a:endParaRPr lang="fr" sz="1050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Nominatim API       </a:t>
            </a:r>
            <a:r>
              <a:rPr lang="fr" sz="1200" dirty="0">
                <a:solidFill>
                  <a:schemeClr val="dk2"/>
                </a:solidFill>
              </a:rPr>
              <a:t>Retrieves Latitude &amp; Longitude coordinates for selected cities.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Scrapy (Web Scraping)	   </a:t>
            </a:r>
            <a:r>
              <a:rPr lang="fr" sz="1200" dirty="0">
                <a:solidFill>
                  <a:schemeClr val="dk2"/>
                </a:solidFill>
              </a:rPr>
              <a:t>Extracts hotel recommendations from Booking.com.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GitHub Actions      </a:t>
            </a:r>
            <a:r>
              <a:rPr lang="fr" sz="1200" dirty="0">
                <a:solidFill>
                  <a:schemeClr val="dk2"/>
                </a:solidFill>
              </a:rPr>
              <a:t>Automates the script execution to update data daily.</a:t>
            </a:r>
            <a:endParaRPr lang="fr" sz="1500" dirty="0">
              <a:solidFill>
                <a:schemeClr val="dk2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875C59F-902F-8563-C2D2-A5AEE497B20A}"/>
              </a:ext>
            </a:extLst>
          </p:cNvPr>
          <p:cNvSpPr/>
          <p:nvPr/>
        </p:nvSpPr>
        <p:spPr>
          <a:xfrm>
            <a:off x="6334539" y="2364019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7ABEBF6-9F14-FD12-14CC-5792E9DC337A}"/>
              </a:ext>
            </a:extLst>
          </p:cNvPr>
          <p:cNvSpPr/>
          <p:nvPr/>
        </p:nvSpPr>
        <p:spPr>
          <a:xfrm>
            <a:off x="5740400" y="3057017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6DE20A9E-60AD-CF8E-5A2A-58218B056BDA}"/>
              </a:ext>
            </a:extLst>
          </p:cNvPr>
          <p:cNvSpPr/>
          <p:nvPr/>
        </p:nvSpPr>
        <p:spPr>
          <a:xfrm>
            <a:off x="6467061" y="3589181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E5D5773-1AA0-4CDD-C1AF-7A771E53FB2F}"/>
              </a:ext>
            </a:extLst>
          </p:cNvPr>
          <p:cNvSpPr/>
          <p:nvPr/>
        </p:nvSpPr>
        <p:spPr>
          <a:xfrm>
            <a:off x="5740400" y="4117190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F77FE4E-76C6-8014-E1D3-AF7DD581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 :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8E8AC-FBF8-C1F6-4EA7-60D2A966B5F4}"/>
              </a:ext>
            </a:extLst>
          </p:cNvPr>
          <p:cNvSpPr txBox="1"/>
          <p:nvPr/>
        </p:nvSpPr>
        <p:spPr>
          <a:xfrm>
            <a:off x="1463366" y="1961086"/>
            <a:ext cx="62172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 fully automated application that helps users plan their trips based on accurate weather forecasts.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intuitive tool for seamless weekend getaway planning.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automated trip planner that provides real-time insights while storing data for in-depth analysis.</a:t>
            </a:r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4F41B1BF-21BE-62CA-B2BA-FD3EFD18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ctrTitle" idx="4294967295"/>
          </p:nvPr>
        </p:nvSpPr>
        <p:spPr>
          <a:xfrm>
            <a:off x="265886" y="2548208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 b="1" dirty="0">
                <a:solidFill>
                  <a:srgbClr val="93FAFD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 ?</a:t>
            </a:r>
            <a:endParaRPr sz="5200" b="1" i="0" u="none" strike="noStrike" cap="none" dirty="0">
              <a:solidFill>
                <a:srgbClr val="93FAF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337" y="3006624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435" y="456763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9EA4F-FF32-EE68-2B70-199F690872C0}"/>
              </a:ext>
            </a:extLst>
          </p:cNvPr>
          <p:cNvSpPr txBox="1"/>
          <p:nvPr/>
        </p:nvSpPr>
        <p:spPr>
          <a:xfrm>
            <a:off x="1463366" y="1956257"/>
            <a:ext cx="62172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400" dirty="0">
                <a:solidFill>
                  <a:schemeClr val="dk2"/>
                </a:solidFill>
              </a:rPr>
              <a:t>Help Parisians find the best weekend destinations based on real-time weather conditions.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Offer a user-friendly experience through an interactive Streamlit web application.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Enhanced decision-making with an all-in-one platform for seamless getaway planning, integrating weather forecasts, hotels and trains recommendations.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Automate data collection and processing to provide up-to-date insights without manual intervention.</a:t>
            </a:r>
            <a:endParaRPr lang="fr-FR" dirty="0"/>
          </a:p>
        </p:txBody>
      </p:sp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A42AAC7-F75C-9DE2-60E0-881DBE2F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1956257"/>
            <a:ext cx="525550" cy="525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EB1185-AD91-0E1F-AF29-5DCF4ABD1B12}"/>
              </a:ext>
            </a:extLst>
          </p:cNvPr>
          <p:cNvSpPr txBox="1"/>
          <p:nvPr/>
        </p:nvSpPr>
        <p:spPr>
          <a:xfrm>
            <a:off x="751825" y="1451335"/>
            <a:ext cx="7348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The France Adventure Planner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designed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following</a:t>
            </a:r>
            <a:r>
              <a:rPr lang="fr-FR" sz="1600" dirty="0"/>
              <a:t> key objectives:</a:t>
            </a:r>
          </a:p>
        </p:txBody>
      </p:sp>
      <p:pic>
        <p:nvPicPr>
          <p:cNvPr id="11" name="Image 10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9A7186-354B-5057-391B-B2A8632F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2571750"/>
            <a:ext cx="525550" cy="525550"/>
          </a:xfrm>
          <a:prstGeom prst="rect">
            <a:avLst/>
          </a:prstGeom>
        </p:spPr>
      </p:pic>
      <p:pic>
        <p:nvPicPr>
          <p:cNvPr id="12" name="Image 11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7B31BA1-A63C-9628-6B1C-6C3D89DF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206338"/>
            <a:ext cx="525550" cy="525550"/>
          </a:xfrm>
          <a:prstGeom prst="rect">
            <a:avLst/>
          </a:prstGeom>
        </p:spPr>
      </p:pic>
      <p:pic>
        <p:nvPicPr>
          <p:cNvPr id="13" name="Image 1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C781F00-BD25-2E22-6C27-36C54E97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994662"/>
            <a:ext cx="525550" cy="525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FAEA919D-40BA-BF3A-54D1-884B5595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0911CC6-B8D0-49BE-3FDC-2899EAD6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35" y="-439215"/>
            <a:ext cx="6021929" cy="60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5525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collection flow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0E3B9444-7190-F9BB-17B7-E86182F7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00" y="2571750"/>
            <a:ext cx="1416601" cy="615060"/>
          </a:xfrm>
          <a:prstGeom prst="rect">
            <a:avLst/>
          </a:prstGeom>
        </p:spPr>
      </p:pic>
      <p:pic>
        <p:nvPicPr>
          <p:cNvPr id="10" name="Image 9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7910BABB-A964-57C1-5AFE-95BC6F45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238" y="3612888"/>
            <a:ext cx="844838" cy="844838"/>
          </a:xfrm>
          <a:prstGeom prst="rect">
            <a:avLst/>
          </a:prstGeom>
        </p:spPr>
      </p:pic>
      <p:pic>
        <p:nvPicPr>
          <p:cNvPr id="12" name="Image 11" descr="Une image contenant capture d’écran, texte, Police, Graphique&#10;&#10;Le contenu généré par l’IA peut être incorrect.">
            <a:extLst>
              <a:ext uri="{FF2B5EF4-FFF2-40B4-BE49-F238E27FC236}">
                <a16:creationId xmlns:a16="http://schemas.microsoft.com/office/drawing/2014/main" id="{45A4AA5C-BC9A-F40C-8493-01FC8852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380" y="2242623"/>
            <a:ext cx="1129108" cy="1129108"/>
          </a:xfrm>
          <a:prstGeom prst="rect">
            <a:avLst/>
          </a:prstGeom>
        </p:spPr>
      </p:pic>
      <p:pic>
        <p:nvPicPr>
          <p:cNvPr id="18" name="Image 17" descr="Une image contenant texte, logo, Police, symbole&#10;&#10;Le contenu généré par l’IA peut être incorrect.">
            <a:extLst>
              <a:ext uri="{FF2B5EF4-FFF2-40B4-BE49-F238E27FC236}">
                <a16:creationId xmlns:a16="http://schemas.microsoft.com/office/drawing/2014/main" id="{8B7F8418-504F-040C-7633-F21D358A5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816" y="1348834"/>
            <a:ext cx="1416601" cy="796838"/>
          </a:xfrm>
          <a:prstGeom prst="rect">
            <a:avLst/>
          </a:prstGeom>
        </p:spPr>
      </p:pic>
      <p:pic>
        <p:nvPicPr>
          <p:cNvPr id="24" name="Image 23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788DBF4C-BF5D-A144-E73F-1E1ADC7A4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5" y="1978183"/>
            <a:ext cx="1559339" cy="15593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3F1B8B6-F46E-5A83-286E-44F588EC9744}"/>
              </a:ext>
            </a:extLst>
          </p:cNvPr>
          <p:cNvSpPr txBox="1"/>
          <p:nvPr/>
        </p:nvSpPr>
        <p:spPr>
          <a:xfrm>
            <a:off x="148440" y="3369775"/>
            <a:ext cx="131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Actions</a:t>
            </a:r>
          </a:p>
        </p:txBody>
      </p:sp>
      <p:pic>
        <p:nvPicPr>
          <p:cNvPr id="27" name="Image 26" descr="Une image contenant logo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C4282A77-4869-F4BC-BAD5-FE467DD6C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698" y="1686901"/>
            <a:ext cx="2192329" cy="2192329"/>
          </a:xfrm>
          <a:prstGeom prst="rect">
            <a:avLst/>
          </a:prstGeom>
        </p:spPr>
      </p:pic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143912F2-B663-7B69-94AB-8ED13F588782}"/>
              </a:ext>
            </a:extLst>
          </p:cNvPr>
          <p:cNvSpPr/>
          <p:nvPr/>
        </p:nvSpPr>
        <p:spPr>
          <a:xfrm rot="1810108">
            <a:off x="1441843" y="3452453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4AC31765-902A-11B2-3C48-B8658760E925}"/>
              </a:ext>
            </a:extLst>
          </p:cNvPr>
          <p:cNvSpPr/>
          <p:nvPr/>
        </p:nvSpPr>
        <p:spPr>
          <a:xfrm rot="19795902">
            <a:off x="1454891" y="2143908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996DFD9-00BA-0973-ACA4-19FFED253815}"/>
              </a:ext>
            </a:extLst>
          </p:cNvPr>
          <p:cNvSpPr/>
          <p:nvPr/>
        </p:nvSpPr>
        <p:spPr>
          <a:xfrm>
            <a:off x="1522244" y="2783066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63EAA276-C771-9348-53CC-22C8AFFFDCBB}"/>
              </a:ext>
            </a:extLst>
          </p:cNvPr>
          <p:cNvSpPr/>
          <p:nvPr/>
        </p:nvSpPr>
        <p:spPr>
          <a:xfrm rot="1810108">
            <a:off x="3971467" y="2136269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B8BC6BF-695A-DE4C-37F3-E392CED669ED}"/>
              </a:ext>
            </a:extLst>
          </p:cNvPr>
          <p:cNvSpPr/>
          <p:nvPr/>
        </p:nvSpPr>
        <p:spPr>
          <a:xfrm>
            <a:off x="3967532" y="2757852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FBDECC1-8C64-4723-935A-AE6DCA09DF15}"/>
              </a:ext>
            </a:extLst>
          </p:cNvPr>
          <p:cNvSpPr/>
          <p:nvPr/>
        </p:nvSpPr>
        <p:spPr>
          <a:xfrm rot="19795902">
            <a:off x="3971269" y="3452453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Flèche : courbe vers le bas 35">
            <a:extLst>
              <a:ext uri="{FF2B5EF4-FFF2-40B4-BE49-F238E27FC236}">
                <a16:creationId xmlns:a16="http://schemas.microsoft.com/office/drawing/2014/main" id="{A4F55F30-B254-4675-66F3-05ABD72473D8}"/>
              </a:ext>
            </a:extLst>
          </p:cNvPr>
          <p:cNvSpPr/>
          <p:nvPr/>
        </p:nvSpPr>
        <p:spPr>
          <a:xfrm>
            <a:off x="5633864" y="1418185"/>
            <a:ext cx="1889501" cy="71047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D5D1BF4F-5F65-5F40-0626-00701281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" y="0"/>
            <a:ext cx="9144000" cy="5143500"/>
          </a:xfrm>
          <a:prstGeom prst="rect">
            <a:avLst/>
          </a:prstGeom>
        </p:spPr>
      </p:pic>
      <p:pic>
        <p:nvPicPr>
          <p:cNvPr id="6" name="Image 5" descr="Une image contenant texte, capture d’écran, carte, atlas&#10;&#10;Le contenu généré par l’IA peut être incorrect.">
            <a:extLst>
              <a:ext uri="{FF2B5EF4-FFF2-40B4-BE49-F238E27FC236}">
                <a16:creationId xmlns:a16="http://schemas.microsoft.com/office/drawing/2014/main" id="{4D471828-A99F-3A01-37C1-512CD575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94"/>
          <a:stretch/>
        </p:blipFill>
        <p:spPr>
          <a:xfrm>
            <a:off x="3326295" y="2351107"/>
            <a:ext cx="4969565" cy="2792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85F0849-5CF4-CFE8-DB75-7075CB4C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>
            <a:extLst>
              <a:ext uri="{FF2B5EF4-FFF2-40B4-BE49-F238E27FC236}">
                <a16:creationId xmlns:a16="http://schemas.microsoft.com/office/drawing/2014/main" id="{44118CF4-429F-41C5-6966-4A503FE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06417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From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250 to 50 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6" name="Google Shape;86;p17">
            <a:extLst>
              <a:ext uri="{FF2B5EF4-FFF2-40B4-BE49-F238E27FC236}">
                <a16:creationId xmlns:a16="http://schemas.microsoft.com/office/drawing/2014/main" id="{9ADEA647-DF35-DD00-CAB6-DA049E7927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>
            <a:extLst>
              <a:ext uri="{FF2B5EF4-FFF2-40B4-BE49-F238E27FC236}">
                <a16:creationId xmlns:a16="http://schemas.microsoft.com/office/drawing/2014/main" id="{9600D247-5B58-1F1A-C8BA-6A3DD66EE5A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 10" descr="Une image contenant carte, atlas, texte&#10;&#10;Le contenu généré par l’IA peut être incorrect.">
            <a:extLst>
              <a:ext uri="{FF2B5EF4-FFF2-40B4-BE49-F238E27FC236}">
                <a16:creationId xmlns:a16="http://schemas.microsoft.com/office/drawing/2014/main" id="{BBFBFA0B-B38F-9A0A-70F6-A88B2C52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" t="6640" r="19814" b="10964"/>
          <a:stretch/>
        </p:blipFill>
        <p:spPr>
          <a:xfrm>
            <a:off x="413793" y="1179093"/>
            <a:ext cx="8076432" cy="3712932"/>
          </a:xfrm>
          <a:prstGeom prst="rect">
            <a:avLst/>
          </a:prstGeom>
        </p:spPr>
      </p:pic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6E0C6BCE-3871-456C-E968-F61062B33BF1}"/>
              </a:ext>
            </a:extLst>
          </p:cNvPr>
          <p:cNvSpPr txBox="1">
            <a:spLocks/>
          </p:cNvSpPr>
          <p:nvPr/>
        </p:nvSpPr>
        <p:spPr>
          <a:xfrm>
            <a:off x="653775" y="1033821"/>
            <a:ext cx="6064170" cy="4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Mapping the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most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-Consistent destinations in France</a:t>
            </a:r>
          </a:p>
        </p:txBody>
      </p:sp>
      <p:pic>
        <p:nvPicPr>
          <p:cNvPr id="14" name="Image 1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3ADE9CD-4A66-CE18-F922-A52CC43B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5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56EAAB17-6A30-2B76-FFCB-6E0C8D11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3CFA6314-E450-5D92-8CA9-762A694C81C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0BCFFEFC-4FBA-F8F2-42CF-C243FA7A3D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A3387B47-F595-8329-F9DE-90BA44E112D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931CB42-2646-2191-EFAC-D9EC182F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CA3D6D-DCA8-325D-884C-26A33447C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1650"/>
            <a:ext cx="4572000" cy="22468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FE2B3-5D87-BAC5-DE38-F60373117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77030"/>
            <a:ext cx="4572000" cy="2263161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69274FD9-0FA1-F581-059E-87C640053EE9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Brest		 99.870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 107.550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Saint-Malo	 111.530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F58E2C20-C639-C916-74EA-8FAFFBC33B57}"/>
              </a:ext>
            </a:extLst>
          </p:cNvPr>
          <p:cNvSpPr txBox="1">
            <a:spLocks/>
          </p:cNvSpPr>
          <p:nvPr/>
        </p:nvSpPr>
        <p:spPr>
          <a:xfrm>
            <a:off x="674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 		192.370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 	191.740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	                  190.180</a:t>
            </a:r>
          </a:p>
        </p:txBody>
      </p:sp>
    </p:spTree>
    <p:extLst>
      <p:ext uri="{BB962C8B-B14F-4D97-AF65-F5344CB8AC3E}">
        <p14:creationId xmlns:p14="http://schemas.microsoft.com/office/powerpoint/2010/main" val="53387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47A5B3C-6160-7BB3-770F-9150459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5B53D98D-9709-6731-0EAC-6A3C3DD73F1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8E9DE050-1FD4-C5F2-30D0-92DAF71EA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CEA2B1AB-66B6-E142-B38D-C64947C1F9F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A391B49E-BFD9-9B14-8198-DE0393EE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732C06F-8B56-36F6-CDB5-8EC40F26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1018024"/>
            <a:ext cx="9144000" cy="38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133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762</Words>
  <Application>Microsoft Office PowerPoint</Application>
  <PresentationFormat>Affichage à l'écran (16:9)</PresentationFormat>
  <Paragraphs>172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Inter</vt:lpstr>
      <vt:lpstr>Arial</vt:lpstr>
      <vt:lpstr>Inter SemiBold</vt:lpstr>
      <vt:lpstr>Simple Light</vt:lpstr>
      <vt:lpstr>Data Analysis</vt:lpstr>
      <vt:lpstr>Data overview :    The France Adventure Planner project is based on collecting and analysing weather and hotel data to help Parisians choose the best weekend destination based on real-time weather conditions</vt:lpstr>
      <vt:lpstr>Objectives</vt:lpstr>
      <vt:lpstr>Présentation PowerPoint</vt:lpstr>
      <vt:lpstr>Data collection flow</vt:lpstr>
      <vt:lpstr>Présentation PowerPoint</vt:lpstr>
      <vt:lpstr>From 250 to 50 </vt:lpstr>
      <vt:lpstr>Weather Score</vt:lpstr>
      <vt:lpstr>Weather Score</vt:lpstr>
      <vt:lpstr>Temperature</vt:lpstr>
      <vt:lpstr>Temperature</vt:lpstr>
      <vt:lpstr>Rain Probability (Score max 520)</vt:lpstr>
      <vt:lpstr>Rain Probability</vt:lpstr>
      <vt:lpstr>Weather Accuracy</vt:lpstr>
      <vt:lpstr>Weather Accuracy</vt:lpstr>
      <vt:lpstr>Weather Accuracy</vt:lpstr>
      <vt:lpstr>Weather Score Accuracy</vt:lpstr>
      <vt:lpstr>Temperature Accuracy</vt:lpstr>
      <vt:lpstr>Improvements:</vt:lpstr>
      <vt:lpstr>Conclusion :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Jean-Baptiste Allombert</cp:lastModifiedBy>
  <cp:revision>28</cp:revision>
  <dcterms:modified xsi:type="dcterms:W3CDTF">2025-03-04T11:39:09Z</dcterms:modified>
</cp:coreProperties>
</file>